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Sniglet"/>
      <p:regular r:id="rId16"/>
    </p:embeddedFont>
    <p:embeddedFont>
      <p:font typeface="Inria Serif"/>
      <p:regular r:id="rId17"/>
      <p:bold r:id="rId18"/>
      <p:italic r:id="rId19"/>
      <p:boldItalic r:id="rId20"/>
    </p:embeddedFont>
    <p:embeddedFont>
      <p:font typeface="Signika SemiBold"/>
      <p:regular r:id="rId21"/>
      <p:bold r:id="rId22"/>
    </p:embeddedFont>
    <p:embeddedFont>
      <p:font typeface="Signika Light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riaSerif-boldItalic.fntdata"/><Relationship Id="rId22" Type="http://schemas.openxmlformats.org/officeDocument/2006/relationships/font" Target="fonts/SignikaSemiBold-bold.fntdata"/><Relationship Id="rId21" Type="http://schemas.openxmlformats.org/officeDocument/2006/relationships/font" Target="fonts/SignikaSemiBold-regular.fntdata"/><Relationship Id="rId24" Type="http://schemas.openxmlformats.org/officeDocument/2006/relationships/font" Target="fonts/SignikaLight-bold.fntdata"/><Relationship Id="rId23" Type="http://schemas.openxmlformats.org/officeDocument/2006/relationships/font" Target="fonts/Signika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riaSerif-regular.fntdata"/><Relationship Id="rId16" Type="http://schemas.openxmlformats.org/officeDocument/2006/relationships/font" Target="fonts/Sniglet-regular.fntdata"/><Relationship Id="rId19" Type="http://schemas.openxmlformats.org/officeDocument/2006/relationships/font" Target="fonts/InriaSerif-italic.fntdata"/><Relationship Id="rId18" Type="http://schemas.openxmlformats.org/officeDocument/2006/relationships/font" Target="fonts/InriaSerif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atausa.io/profile/university/clemson-university#:~:text=The%20enrolled%20student%20population%20at%20Clemson%20University%20is%2076.5%25%20White,Hawaiian%20or%20Other%20Pacific%20Islanders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6c0145c6ae_1_5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6c0145c6ae_1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6c0145c6ae_1_6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6c0145c6ae_1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6c0145c6ae_1_6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6c0145c6ae_1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6c0145c6ae_1_5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6c0145c6ae_1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chemeClr val="hlink"/>
                </a:solidFill>
                <a:hlinkClick r:id="rId2"/>
              </a:rPr>
              <a:t>https://datausa.io/profile/university/clemson-university#:~:text=The%20enrolled%20student%20population%20at%20Clemson%20University%20is%2076.5%25%20White,Hawaiian%20or%20Other%20Pacific%20Islanders</a:t>
            </a:r>
            <a:r>
              <a:rPr lang="en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rgbClr val="534844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6c0145c6ae_1_5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6c0145c6ae_1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6c0145c6ae_1_5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6c0145c6ae_1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6c0145c6ae_1_5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6c0145c6ae_1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6c0145c6ae_1_5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6c0145c6ae_1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6c0145c6ae_1_5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6c0145c6ae_1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6c0145c6ae_1_5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6c0145c6ae_1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6c0145c6ae_1_5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6c0145c6ae_1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" y="2057499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" name="Google Shape;12;p2"/>
          <p:cNvSpPr/>
          <p:nvPr/>
        </p:nvSpPr>
        <p:spPr>
          <a:xfrm>
            <a:off x="6243299" y="127"/>
            <a:ext cx="2900740" cy="242413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" name="Google Shape;13;p2"/>
          <p:cNvSpPr/>
          <p:nvPr/>
        </p:nvSpPr>
        <p:spPr>
          <a:xfrm>
            <a:off x="57" y="117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" name="Google Shape;14;p2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" name="Google Shape;15;p2"/>
          <p:cNvSpPr/>
          <p:nvPr/>
        </p:nvSpPr>
        <p:spPr>
          <a:xfrm>
            <a:off x="6243298" y="137"/>
            <a:ext cx="2803667" cy="51433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" name="Google Shape;16;p2"/>
          <p:cNvSpPr/>
          <p:nvPr/>
        </p:nvSpPr>
        <p:spPr>
          <a:xfrm>
            <a:off x="1" y="2315445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" name="Google Shape;17;p2"/>
          <p:cNvSpPr/>
          <p:nvPr/>
        </p:nvSpPr>
        <p:spPr>
          <a:xfrm>
            <a:off x="-1" y="0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" name="Google Shape;18;p2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19" name="Google Shape;19;p2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20" name="Google Shape;20;p2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33" name="Google Shape;33;p2"/>
            <p:cNvSpPr/>
            <p:nvPr/>
          </p:nvSpPr>
          <p:spPr>
            <a:xfrm>
              <a:off x="8177008" y="150180"/>
              <a:ext cx="174787" cy="177948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66888" y="450814"/>
              <a:ext cx="137740" cy="140146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3135" y="508068"/>
              <a:ext cx="148050" cy="151349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89031" y="679005"/>
              <a:ext cx="164339" cy="166333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1426" y="1001839"/>
              <a:ext cx="120213" cy="1222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95089" y="1070709"/>
              <a:ext cx="125643" cy="127774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27129" y="842656"/>
              <a:ext cx="167707" cy="170250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52491" y="1252712"/>
              <a:ext cx="97531" cy="9925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2" name="Google Shape;42;p2"/>
          <p:cNvSpPr/>
          <p:nvPr/>
        </p:nvSpPr>
        <p:spPr>
          <a:xfrm>
            <a:off x="56025" y="959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11"/>
          <p:cNvSpPr txBox="1"/>
          <p:nvPr>
            <p:ph idx="1" type="body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155" name="Google Shape;155;p11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156" name="Google Shape;156;p11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Google Shape;169;p11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170" name="Google Shape;170;p11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6" name="Google Shape;176;p11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177" name="Google Shape;177;p11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" name="Google Shape;182;p11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183" name="Google Shape;183;p11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4497675" y="587857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3" name="Google Shape;193;p13"/>
          <p:cNvSpPr txBox="1"/>
          <p:nvPr>
            <p:ph idx="1" type="subTitle"/>
          </p:nvPr>
        </p:nvSpPr>
        <p:spPr>
          <a:xfrm>
            <a:off x="4497675" y="867486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4" name="Google Shape;194;p13"/>
          <p:cNvSpPr txBox="1"/>
          <p:nvPr>
            <p:ph hasCustomPrompt="1" idx="2" type="title"/>
          </p:nvPr>
        </p:nvSpPr>
        <p:spPr>
          <a:xfrm>
            <a:off x="2736300" y="761322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/>
          <p:nvPr>
            <p:ph idx="3" type="title"/>
          </p:nvPr>
        </p:nvSpPr>
        <p:spPr>
          <a:xfrm>
            <a:off x="4497675" y="1630774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6" name="Google Shape;196;p13"/>
          <p:cNvSpPr txBox="1"/>
          <p:nvPr>
            <p:ph idx="4" type="subTitle"/>
          </p:nvPr>
        </p:nvSpPr>
        <p:spPr>
          <a:xfrm>
            <a:off x="4497675" y="1910403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7" name="Google Shape;197;p13"/>
          <p:cNvSpPr txBox="1"/>
          <p:nvPr>
            <p:ph hasCustomPrompt="1" idx="5" type="title"/>
          </p:nvPr>
        </p:nvSpPr>
        <p:spPr>
          <a:xfrm>
            <a:off x="2736300" y="1804239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/>
          <p:nvPr>
            <p:ph idx="6" type="title"/>
          </p:nvPr>
        </p:nvSpPr>
        <p:spPr>
          <a:xfrm>
            <a:off x="4497675" y="2673692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9" name="Google Shape;199;p13"/>
          <p:cNvSpPr txBox="1"/>
          <p:nvPr>
            <p:ph idx="7" type="subTitle"/>
          </p:nvPr>
        </p:nvSpPr>
        <p:spPr>
          <a:xfrm>
            <a:off x="4497675" y="2953321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idx="8" type="title"/>
          </p:nvPr>
        </p:nvSpPr>
        <p:spPr>
          <a:xfrm>
            <a:off x="2736300" y="2847156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idx="9" type="title"/>
          </p:nvPr>
        </p:nvSpPr>
        <p:spPr>
          <a:xfrm>
            <a:off x="4497675" y="3716609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2" name="Google Shape;202;p13"/>
          <p:cNvSpPr txBox="1"/>
          <p:nvPr>
            <p:ph idx="13" type="subTitle"/>
          </p:nvPr>
        </p:nvSpPr>
        <p:spPr>
          <a:xfrm>
            <a:off x="4497675" y="3996238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3" name="Google Shape;203;p13"/>
          <p:cNvSpPr txBox="1"/>
          <p:nvPr>
            <p:ph hasCustomPrompt="1" idx="14" type="title"/>
          </p:nvPr>
        </p:nvSpPr>
        <p:spPr>
          <a:xfrm>
            <a:off x="2736300" y="3890074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5" name="Google Shape;205;p13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13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211" name="Google Shape;211;p13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 ">
  <p:cSld name="SECTION_TITLE_AND_DESCRIPTION_1_1_2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0" name="Google Shape;220;p14"/>
          <p:cNvSpPr txBox="1"/>
          <p:nvPr>
            <p:ph idx="1" type="subTitle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1" name="Google Shape;221;p14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" name="Google Shape;222;p14"/>
          <p:cNvSpPr txBox="1"/>
          <p:nvPr>
            <p:ph idx="3" type="title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3" name="Google Shape;223;p14"/>
          <p:cNvSpPr txBox="1"/>
          <p:nvPr>
            <p:ph idx="4" type="subTitle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4" name="Google Shape;224;p14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14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228" name="Google Shape;228;p14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>
            <p:ph type="title"/>
          </p:nvPr>
        </p:nvSpPr>
        <p:spPr>
          <a:xfrm>
            <a:off x="13226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7" name="Google Shape;237;p15"/>
          <p:cNvSpPr txBox="1"/>
          <p:nvPr>
            <p:ph idx="1" type="subTitle"/>
          </p:nvPr>
        </p:nvSpPr>
        <p:spPr>
          <a:xfrm>
            <a:off x="13226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8" name="Google Shape;238;p15"/>
          <p:cNvSpPr txBox="1"/>
          <p:nvPr>
            <p:ph idx="2" type="title"/>
          </p:nvPr>
        </p:nvSpPr>
        <p:spPr>
          <a:xfrm>
            <a:off x="3655350" y="1630044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9" name="Google Shape;239;p15"/>
          <p:cNvSpPr/>
          <p:nvPr/>
        </p:nvSpPr>
        <p:spPr>
          <a:xfrm rot="5400000">
            <a:off x="6266152" y="1197960"/>
            <a:ext cx="4224588" cy="1689432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 rot="5400000">
            <a:off x="5735922" y="1725819"/>
            <a:ext cx="5282854" cy="1691862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 rot="5400000">
            <a:off x="7149133" y="1316319"/>
            <a:ext cx="3236616" cy="578297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"/>
          <p:cNvSpPr txBox="1"/>
          <p:nvPr>
            <p:ph idx="3" type="subTitle"/>
          </p:nvPr>
        </p:nvSpPr>
        <p:spPr>
          <a:xfrm>
            <a:off x="3655350" y="1909668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15"/>
          <p:cNvSpPr txBox="1"/>
          <p:nvPr>
            <p:ph idx="4" type="title"/>
          </p:nvPr>
        </p:nvSpPr>
        <p:spPr>
          <a:xfrm>
            <a:off x="59880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4" name="Google Shape;244;p15"/>
          <p:cNvSpPr txBox="1"/>
          <p:nvPr>
            <p:ph idx="5" type="subTitle"/>
          </p:nvPr>
        </p:nvSpPr>
        <p:spPr>
          <a:xfrm>
            <a:off x="59880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5" name="Google Shape;245;p15"/>
          <p:cNvSpPr txBox="1"/>
          <p:nvPr>
            <p:ph idx="6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SECTION_TITLE_AND_DESCRIPTION_2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/>
          <p:nvPr/>
        </p:nvSpPr>
        <p:spPr>
          <a:xfrm flipH="1" rot="10800000">
            <a:off x="5605518" y="-23"/>
            <a:ext cx="3538538" cy="1809673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 flipH="1" rot="10800000">
            <a:off x="4649549" y="12"/>
            <a:ext cx="2911180" cy="773066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 flipH="1" rot="10800000">
            <a:off x="8060046" y="1124379"/>
            <a:ext cx="137569" cy="105597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 flipH="1" rot="10800000">
            <a:off x="7936686" y="855368"/>
            <a:ext cx="157837" cy="133792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 flipH="1" rot="10800000">
            <a:off x="7937165" y="903940"/>
            <a:ext cx="213" cy="1117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 flipH="1" rot="10800000">
            <a:off x="7937325" y="905003"/>
            <a:ext cx="1170" cy="9416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 flipH="1" rot="10800000">
            <a:off x="8277294" y="710942"/>
            <a:ext cx="145070" cy="120226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 flipH="1" rot="10800000">
            <a:off x="7887534" y="511299"/>
            <a:ext cx="154858" cy="108417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"/>
          <p:cNvSpPr/>
          <p:nvPr/>
        </p:nvSpPr>
        <p:spPr>
          <a:xfrm flipH="1" rot="10800000">
            <a:off x="7583045" y="612956"/>
            <a:ext cx="139803" cy="112619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 flipH="1" rot="10800000">
            <a:off x="7374680" y="278726"/>
            <a:ext cx="148208" cy="132355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 flipH="1" rot="10800000">
            <a:off x="7731460" y="200104"/>
            <a:ext cx="142144" cy="104480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 flipH="1" rot="10800000">
            <a:off x="8244633" y="354956"/>
            <a:ext cx="138048" cy="128366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 rot="9082542">
            <a:off x="7237874" y="4156882"/>
            <a:ext cx="2990210" cy="1199251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 rot="8100000">
            <a:off x="6877467" y="4363731"/>
            <a:ext cx="2780472" cy="1717831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"/>
          <p:cNvSpPr txBox="1"/>
          <p:nvPr>
            <p:ph idx="1" type="subTitle"/>
          </p:nvPr>
        </p:nvSpPr>
        <p:spPr>
          <a:xfrm>
            <a:off x="5050352" y="2408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2" name="Google Shape;262;p16"/>
          <p:cNvSpPr txBox="1"/>
          <p:nvPr>
            <p:ph idx="2" type="body"/>
          </p:nvPr>
        </p:nvSpPr>
        <p:spPr>
          <a:xfrm>
            <a:off x="5050352" y="2964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3" name="Google Shape;263;p16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1_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>
            <p:ph type="title"/>
          </p:nvPr>
        </p:nvSpPr>
        <p:spPr>
          <a:xfrm>
            <a:off x="798625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6" name="Google Shape;266;p17"/>
          <p:cNvSpPr txBox="1"/>
          <p:nvPr>
            <p:ph idx="1" type="subTitle"/>
          </p:nvPr>
        </p:nvSpPr>
        <p:spPr>
          <a:xfrm>
            <a:off x="798625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7" name="Google Shape;267;p17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p17"/>
          <p:cNvSpPr txBox="1"/>
          <p:nvPr>
            <p:ph idx="3" type="title"/>
          </p:nvPr>
        </p:nvSpPr>
        <p:spPr>
          <a:xfrm>
            <a:off x="2743211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9" name="Google Shape;269;p17"/>
          <p:cNvSpPr txBox="1"/>
          <p:nvPr>
            <p:ph idx="4" type="subTitle"/>
          </p:nvPr>
        </p:nvSpPr>
        <p:spPr>
          <a:xfrm>
            <a:off x="2743211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0" name="Google Shape;270;p17"/>
          <p:cNvSpPr txBox="1"/>
          <p:nvPr>
            <p:ph idx="5" type="title"/>
          </p:nvPr>
        </p:nvSpPr>
        <p:spPr>
          <a:xfrm>
            <a:off x="4687797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1" name="Google Shape;271;p17"/>
          <p:cNvSpPr txBox="1"/>
          <p:nvPr>
            <p:ph idx="6" type="subTitle"/>
          </p:nvPr>
        </p:nvSpPr>
        <p:spPr>
          <a:xfrm>
            <a:off x="4687797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2" name="Google Shape;272;p17"/>
          <p:cNvSpPr txBox="1"/>
          <p:nvPr>
            <p:ph idx="7" type="title"/>
          </p:nvPr>
        </p:nvSpPr>
        <p:spPr>
          <a:xfrm>
            <a:off x="6632383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3" name="Google Shape;273;p17"/>
          <p:cNvSpPr txBox="1"/>
          <p:nvPr>
            <p:ph idx="8" type="subTitle"/>
          </p:nvPr>
        </p:nvSpPr>
        <p:spPr>
          <a:xfrm>
            <a:off x="6632383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4" name="Google Shape;274;p17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17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278" name="Google Shape;278;p17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SECTION_TITLE_AND_DESCRIPTION_1_2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rot="-4968762">
            <a:off x="7459584" y="2173792"/>
            <a:ext cx="1953192" cy="737222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 rot="-4968762">
            <a:off x="6720600" y="4065439"/>
            <a:ext cx="1307272" cy="1914205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 rot="-4968762">
            <a:off x="6636029" y="2378043"/>
            <a:ext cx="4165749" cy="1646716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 rot="-4968762">
            <a:off x="6612091" y="2761946"/>
            <a:ext cx="3648121" cy="1941867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"/>
          <p:cNvSpPr/>
          <p:nvPr/>
        </p:nvSpPr>
        <p:spPr>
          <a:xfrm rot="-4968762">
            <a:off x="8812642" y="1053034"/>
            <a:ext cx="189235" cy="166236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293" name="Google Shape;293;p18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SECTION_TITLE_AND_DESCRIPTION_1_1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p19"/>
          <p:cNvSpPr/>
          <p:nvPr/>
        </p:nvSpPr>
        <p:spPr>
          <a:xfrm rot="-5400000">
            <a:off x="-387832" y="130131"/>
            <a:ext cx="1824975" cy="1525018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"/>
          <p:cNvSpPr/>
          <p:nvPr/>
        </p:nvSpPr>
        <p:spPr>
          <a:xfrm rot="-1455385">
            <a:off x="-1181484" y="-212942"/>
            <a:ext cx="1877105" cy="34435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"/>
          <p:cNvSpPr/>
          <p:nvPr/>
        </p:nvSpPr>
        <p:spPr>
          <a:xfrm>
            <a:off x="7426650" y="-891700"/>
            <a:ext cx="2412815" cy="396850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SECTION_TITLE_AND_DESCRIPTION_1_1_2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>
            <p:ph type="title"/>
          </p:nvPr>
        </p:nvSpPr>
        <p:spPr>
          <a:xfrm>
            <a:off x="13226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8" name="Google Shape;308;p20"/>
          <p:cNvSpPr txBox="1"/>
          <p:nvPr>
            <p:ph idx="1" type="subTitle"/>
          </p:nvPr>
        </p:nvSpPr>
        <p:spPr>
          <a:xfrm>
            <a:off x="13226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9" name="Google Shape;309;p20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20"/>
          <p:cNvSpPr txBox="1"/>
          <p:nvPr>
            <p:ph idx="3" type="title"/>
          </p:nvPr>
        </p:nvSpPr>
        <p:spPr>
          <a:xfrm>
            <a:off x="36553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1" name="Google Shape;311;p20"/>
          <p:cNvSpPr txBox="1"/>
          <p:nvPr>
            <p:ph idx="4" type="subTitle"/>
          </p:nvPr>
        </p:nvSpPr>
        <p:spPr>
          <a:xfrm>
            <a:off x="36553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2" name="Google Shape;312;p20"/>
          <p:cNvSpPr txBox="1"/>
          <p:nvPr>
            <p:ph idx="5" type="title"/>
          </p:nvPr>
        </p:nvSpPr>
        <p:spPr>
          <a:xfrm>
            <a:off x="59880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3" name="Google Shape;313;p20"/>
          <p:cNvSpPr txBox="1"/>
          <p:nvPr>
            <p:ph idx="6" type="subTitle"/>
          </p:nvPr>
        </p:nvSpPr>
        <p:spPr>
          <a:xfrm>
            <a:off x="59880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4" name="Google Shape;314;p20"/>
          <p:cNvSpPr txBox="1"/>
          <p:nvPr>
            <p:ph idx="7" type="title"/>
          </p:nvPr>
        </p:nvSpPr>
        <p:spPr>
          <a:xfrm>
            <a:off x="13226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5" name="Google Shape;315;p20"/>
          <p:cNvSpPr txBox="1"/>
          <p:nvPr>
            <p:ph idx="8" type="subTitle"/>
          </p:nvPr>
        </p:nvSpPr>
        <p:spPr>
          <a:xfrm>
            <a:off x="13226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6" name="Google Shape;316;p20"/>
          <p:cNvSpPr txBox="1"/>
          <p:nvPr>
            <p:ph idx="9" type="title"/>
          </p:nvPr>
        </p:nvSpPr>
        <p:spPr>
          <a:xfrm>
            <a:off x="36553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7" name="Google Shape;317;p20"/>
          <p:cNvSpPr txBox="1"/>
          <p:nvPr>
            <p:ph idx="13" type="subTitle"/>
          </p:nvPr>
        </p:nvSpPr>
        <p:spPr>
          <a:xfrm>
            <a:off x="36553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8" name="Google Shape;318;p20"/>
          <p:cNvSpPr txBox="1"/>
          <p:nvPr>
            <p:ph idx="14" type="title"/>
          </p:nvPr>
        </p:nvSpPr>
        <p:spPr>
          <a:xfrm>
            <a:off x="59880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9" name="Google Shape;319;p20"/>
          <p:cNvSpPr txBox="1"/>
          <p:nvPr>
            <p:ph idx="15" type="subTitle"/>
          </p:nvPr>
        </p:nvSpPr>
        <p:spPr>
          <a:xfrm>
            <a:off x="59880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0" name="Google Shape;320;p20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20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324" name="Google Shape;324;p20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7" name="Google Shape;47;p3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50" name="Google Shape;50;p3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62" name="Google Shape;62;p3"/>
          <p:cNvSpPr txBox="1"/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3"/>
          <p:cNvSpPr txBox="1"/>
          <p:nvPr>
            <p:ph idx="1" type="subTitle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3"/>
          <p:cNvSpPr txBox="1"/>
          <p:nvPr>
            <p:ph hasCustomPrompt="1" idx="2" type="title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type="title"/>
          </p:nvPr>
        </p:nvSpPr>
        <p:spPr>
          <a:xfrm>
            <a:off x="768155" y="1952324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3" name="Google Shape;333;p21"/>
          <p:cNvSpPr txBox="1"/>
          <p:nvPr>
            <p:ph idx="1" type="body"/>
          </p:nvPr>
        </p:nvSpPr>
        <p:spPr>
          <a:xfrm>
            <a:off x="768155" y="2786324"/>
            <a:ext cx="2808000" cy="10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34" name="Google Shape;334;p21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335" name="Google Shape;335;p21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21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21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345" name="Google Shape;345;p21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/>
          <p:nvPr>
            <p:ph type="ctrTitle"/>
          </p:nvPr>
        </p:nvSpPr>
        <p:spPr>
          <a:xfrm>
            <a:off x="759650" y="643438"/>
            <a:ext cx="3644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5" name="Google Shape;355;p22"/>
          <p:cNvSpPr txBox="1"/>
          <p:nvPr>
            <p:ph idx="1" type="subTitle"/>
          </p:nvPr>
        </p:nvSpPr>
        <p:spPr>
          <a:xfrm>
            <a:off x="759650" y="1539500"/>
            <a:ext cx="3746400" cy="1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6" name="Google Shape;356;p22"/>
          <p:cNvSpPr/>
          <p:nvPr/>
        </p:nvSpPr>
        <p:spPr>
          <a:xfrm rot="10800000">
            <a:off x="7519506" y="16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7" name="Google Shape;357;p22"/>
          <p:cNvSpPr/>
          <p:nvPr/>
        </p:nvSpPr>
        <p:spPr>
          <a:xfrm rot="10800000">
            <a:off x="4979749" y="3478092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8" name="Google Shape;358;p22"/>
          <p:cNvSpPr/>
          <p:nvPr/>
        </p:nvSpPr>
        <p:spPr>
          <a:xfrm rot="10800000">
            <a:off x="5397448" y="13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9" name="Google Shape;359;p22"/>
          <p:cNvSpPr/>
          <p:nvPr/>
        </p:nvSpPr>
        <p:spPr>
          <a:xfrm rot="10800000">
            <a:off x="3936674" y="3475814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0" name="Google Shape;360;p22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361" name="Google Shape;361;p22"/>
          <p:cNvGrpSpPr/>
          <p:nvPr/>
        </p:nvGrpSpPr>
        <p:grpSpPr>
          <a:xfrm rot="10800000">
            <a:off x="7743299" y="73051"/>
            <a:ext cx="1263123" cy="1933370"/>
            <a:chOff x="1069625" y="2883725"/>
            <a:chExt cx="1422756" cy="2177709"/>
          </a:xfrm>
        </p:grpSpPr>
        <p:sp>
          <p:nvSpPr>
            <p:cNvPr id="362" name="Google Shape;362;p22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374" name="Google Shape;374;p22"/>
          <p:cNvSpPr/>
          <p:nvPr/>
        </p:nvSpPr>
        <p:spPr>
          <a:xfrm rot="10800000">
            <a:off x="5897626" y="44775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75" name="Google Shape;375;p22"/>
          <p:cNvSpPr txBox="1"/>
          <p:nvPr/>
        </p:nvSpPr>
        <p:spPr>
          <a:xfrm>
            <a:off x="759650" y="3390775"/>
            <a:ext cx="3190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CREDITS: This presentation template was created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including icons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and infographics &amp; images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. </a:t>
            </a:r>
            <a:endParaRPr sz="11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IG_NUMBER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3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378" name="Google Shape;378;p23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1" name="Google Shape;391;p23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392" name="Google Shape;392;p23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8" name="Google Shape;398;p23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399" name="Google Shape;399;p23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4" name="Google Shape;404;p23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05" name="Google Shape;405;p23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3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3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3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3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3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3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14" name="Google Shape;414;p24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4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4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4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24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20" name="Google Shape;420;p24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HEADER_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5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5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31" name="Google Shape;431;p25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25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434" name="Google Shape;434;p25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SECTION_TITLE_AND_DESCRIPTION_1_1_1_2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6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6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26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451" name="Google Shape;451;p26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2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7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7"/>
          <p:cNvSpPr txBox="1"/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2" name="Google Shape;462;p27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TITLE_AND_TWO_COLUMNS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8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6" name="Google Shape;466;p28"/>
          <p:cNvSpPr txBox="1"/>
          <p:nvPr>
            <p:ph idx="1" type="body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7" name="Google Shape;467;p28"/>
          <p:cNvSpPr txBox="1"/>
          <p:nvPr>
            <p:ph idx="2" type="body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8" name="Google Shape;468;p28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ransparent frame">
  <p:cSld name="BLANK_1">
    <p:bg>
      <p:bgPr>
        <a:solidFill>
          <a:schemeClr val="lt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849" name="adj1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9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idx="1" type="body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4"/>
          <p:cNvSpPr/>
          <p:nvPr/>
        </p:nvSpPr>
        <p:spPr>
          <a:xfrm rot="10800000">
            <a:off x="7989116" y="3"/>
            <a:ext cx="1154886" cy="2193896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69" name="Google Shape;69;p4"/>
          <p:cNvGrpSpPr/>
          <p:nvPr/>
        </p:nvGrpSpPr>
        <p:grpSpPr>
          <a:xfrm rot="10800000">
            <a:off x="8148113" y="51727"/>
            <a:ext cx="898043" cy="1374570"/>
            <a:chOff x="1069625" y="2883725"/>
            <a:chExt cx="1422756" cy="2177709"/>
          </a:xfrm>
        </p:grpSpPr>
        <p:sp>
          <p:nvSpPr>
            <p:cNvPr id="70" name="Google Shape;70;p4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idx="1" type="body"/>
          </p:nvPr>
        </p:nvSpPr>
        <p:spPr>
          <a:xfrm>
            <a:off x="733600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4" name="Google Shape;84;p5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5"/>
          <p:cNvSpPr txBox="1"/>
          <p:nvPr>
            <p:ph idx="2" type="body"/>
          </p:nvPr>
        </p:nvSpPr>
        <p:spPr>
          <a:xfrm>
            <a:off x="4802115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6" name="Google Shape;86;p5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7" name="Google Shape;87;p5"/>
          <p:cNvSpPr/>
          <p:nvPr/>
        </p:nvSpPr>
        <p:spPr>
          <a:xfrm rot="-3382099">
            <a:off x="6414742" y="-919524"/>
            <a:ext cx="2803657" cy="5143371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8" name="Google Shape;88;p5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6044591" y="3558325"/>
            <a:ext cx="3099193" cy="1584984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5207301" y="4466207"/>
            <a:ext cx="2549728" cy="677082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313611" y="-1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8194399" y="4066033"/>
            <a:ext cx="120488" cy="92486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8086354" y="4276953"/>
            <a:ext cx="138240" cy="117180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086774" y="4350614"/>
            <a:ext cx="186" cy="978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086914" y="4342414"/>
            <a:ext cx="1025" cy="8247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84678" y="4415329"/>
            <a:ext cx="127058" cy="105299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043304" y="4600531"/>
            <a:ext cx="135631" cy="94956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776617" y="4507813"/>
            <a:ext cx="122445" cy="98636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7594119" y="4783263"/>
            <a:ext cx="129807" cy="115922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7906606" y="4876539"/>
            <a:ext cx="124495" cy="91508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8356071" y="4719991"/>
            <a:ext cx="120908" cy="112428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806604" y="2503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2" y="4372275"/>
            <a:ext cx="818846" cy="770995"/>
          </a:xfrm>
          <a:custGeom>
            <a:rect b="b" l="l" r="r" t="t"/>
            <a:pathLst>
              <a:path extrusionOk="0" h="15210" w="16154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6721" y="4658168"/>
            <a:ext cx="557590" cy="367249"/>
          </a:xfrm>
          <a:custGeom>
            <a:rect b="b" l="l" r="r" t="t"/>
            <a:pathLst>
              <a:path extrusionOk="0" h="7245" w="1100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7"/>
          <p:cNvSpPr/>
          <p:nvPr/>
        </p:nvSpPr>
        <p:spPr>
          <a:xfrm rot="9082513">
            <a:off x="6980102" y="3952157"/>
            <a:ext cx="3598474" cy="1443190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113" name="Google Shape;113;p7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7"/>
          <p:cNvSpPr/>
          <p:nvPr/>
        </p:nvSpPr>
        <p:spPr>
          <a:xfrm rot="8100000">
            <a:off x="6546459" y="4201065"/>
            <a:ext cx="3346003" cy="2067227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/>
          <p:nvPr/>
        </p:nvSpPr>
        <p:spPr>
          <a:xfrm rot="-5400000">
            <a:off x="4023880" y="1655217"/>
            <a:ext cx="6775255" cy="3464988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 flipH="1" rot="10800000">
            <a:off x="-5986" y="-18005"/>
            <a:ext cx="1493305" cy="2836780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 rot="5400000">
            <a:off x="101741" y="122714"/>
            <a:ext cx="2030123" cy="766295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-169421" y="1232642"/>
            <a:ext cx="818980" cy="1230292"/>
            <a:chOff x="4522000" y="2088250"/>
            <a:chExt cx="348250" cy="523150"/>
          </a:xfrm>
        </p:grpSpPr>
        <p:sp>
          <p:nvSpPr>
            <p:cNvPr id="126" name="Google Shape;126;p8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8"/>
          <p:cNvSpPr txBox="1"/>
          <p:nvPr>
            <p:ph type="title"/>
          </p:nvPr>
        </p:nvSpPr>
        <p:spPr>
          <a:xfrm>
            <a:off x="6025750" y="526350"/>
            <a:ext cx="2358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idx="1" type="subTitle"/>
          </p:nvPr>
        </p:nvSpPr>
        <p:spPr>
          <a:xfrm>
            <a:off x="733600" y="2789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9"/>
          <p:cNvSpPr txBox="1"/>
          <p:nvPr>
            <p:ph idx="2" type="body"/>
          </p:nvPr>
        </p:nvSpPr>
        <p:spPr>
          <a:xfrm>
            <a:off x="733600" y="3345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9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9"/>
          <p:cNvSpPr/>
          <p:nvPr/>
        </p:nvSpPr>
        <p:spPr>
          <a:xfrm rot="10800000">
            <a:off x="-202061" y="4277744"/>
            <a:ext cx="840640" cy="980679"/>
          </a:xfrm>
          <a:custGeom>
            <a:rect b="b" l="l" r="r" t="t"/>
            <a:pathLst>
              <a:path extrusionOk="0" h="29083" w="24930">
                <a:moveTo>
                  <a:pt x="299" y="0"/>
                </a:moveTo>
                <a:lnTo>
                  <a:pt x="299" y="0"/>
                </a:lnTo>
                <a:cubicBezTo>
                  <a:pt x="133" y="2803"/>
                  <a:pt x="0" y="5769"/>
                  <a:pt x="1310" y="8253"/>
                </a:cubicBezTo>
                <a:cubicBezTo>
                  <a:pt x="2312" y="10154"/>
                  <a:pt x="4067" y="11573"/>
                  <a:pt x="5077" y="13471"/>
                </a:cubicBezTo>
                <a:cubicBezTo>
                  <a:pt x="6667" y="16457"/>
                  <a:pt x="6191" y="20154"/>
                  <a:pt x="7457" y="23292"/>
                </a:cubicBezTo>
                <a:cubicBezTo>
                  <a:pt x="8875" y="26814"/>
                  <a:pt x="12677" y="29082"/>
                  <a:pt x="16431" y="29082"/>
                </a:cubicBezTo>
                <a:cubicBezTo>
                  <a:pt x="17571" y="29082"/>
                  <a:pt x="18706" y="28873"/>
                  <a:pt x="19769" y="28427"/>
                </a:cubicBezTo>
                <a:lnTo>
                  <a:pt x="24930" y="1251"/>
                </a:lnTo>
                <a:lnTo>
                  <a:pt x="2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5989825" y="-199200"/>
            <a:ext cx="3383722" cy="1587461"/>
          </a:xfrm>
          <a:custGeom>
            <a:rect b="b" l="l" r="r" t="t"/>
            <a:pathLst>
              <a:path extrusionOk="0" h="33247" w="70867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6632578" y="-214624"/>
            <a:ext cx="2844510" cy="1757394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9"/>
          <p:cNvGrpSpPr/>
          <p:nvPr/>
        </p:nvGrpSpPr>
        <p:grpSpPr>
          <a:xfrm rot="5178275">
            <a:off x="8177030" y="424006"/>
            <a:ext cx="895103" cy="480135"/>
            <a:chOff x="4920125" y="3141825"/>
            <a:chExt cx="348800" cy="187075"/>
          </a:xfrm>
        </p:grpSpPr>
        <p:sp>
          <p:nvSpPr>
            <p:cNvPr id="142" name="Google Shape;142;p9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10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7480611" y="-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>
            <a:off x="7952404" y="2179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 Light"/>
              <a:buChar char="●"/>
              <a:defRPr sz="18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"/>
          <p:cNvSpPr txBox="1"/>
          <p:nvPr>
            <p:ph idx="2" type="title"/>
          </p:nvPr>
        </p:nvSpPr>
        <p:spPr>
          <a:xfrm>
            <a:off x="1857175" y="1968476"/>
            <a:ext cx="5949900" cy="6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Assessing Student Health at Clemson University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" name="Google Shape;477;p30"/>
          <p:cNvSpPr txBox="1"/>
          <p:nvPr>
            <p:ph idx="5" type="title"/>
          </p:nvPr>
        </p:nvSpPr>
        <p:spPr>
          <a:xfrm>
            <a:off x="0" y="3969312"/>
            <a:ext cx="6487800" cy="11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Katherine Stricker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9"/>
          <p:cNvSpPr txBox="1"/>
          <p:nvPr>
            <p:ph idx="1" type="body"/>
          </p:nvPr>
        </p:nvSpPr>
        <p:spPr>
          <a:xfrm>
            <a:off x="733600" y="1387800"/>
            <a:ext cx="69015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Overlap of responses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Minority/White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Biracial or multiracial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Sample size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Cross-tab error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Social desirability bias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</a:t>
            </a:r>
            <a:r>
              <a:rPr lang="en" sz="2100"/>
              <a:t>cquiescence bias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45" name="Google Shape;545;p39"/>
          <p:cNvSpPr txBox="1"/>
          <p:nvPr>
            <p:ph type="title"/>
          </p:nvPr>
        </p:nvSpPr>
        <p:spPr>
          <a:xfrm>
            <a:off x="733600" y="377725"/>
            <a:ext cx="356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0"/>
          <p:cNvSpPr txBox="1"/>
          <p:nvPr>
            <p:ph idx="1" type="body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Ethnicity does not affect diet/physical activity choices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Should not be reflected in an intervention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On-campus resources</a:t>
            </a:r>
            <a:endParaRPr sz="2000"/>
          </a:p>
        </p:txBody>
      </p:sp>
      <p:sp>
        <p:nvSpPr>
          <p:cNvPr id="551" name="Google Shape;551;p4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Implications/Interventions </a:t>
            </a:r>
            <a:endParaRPr/>
          </a:p>
        </p:txBody>
      </p:sp>
      <p:pic>
        <p:nvPicPr>
          <p:cNvPr id="552" name="Google Shape;552;p40"/>
          <p:cNvPicPr preferRelativeResize="0"/>
          <p:nvPr/>
        </p:nvPicPr>
        <p:blipFill rotWithShape="1">
          <a:blip r:embed="rId3">
            <a:alphaModFix/>
          </a:blip>
          <a:srcRect b="0" l="8793" r="9406" t="0"/>
          <a:stretch/>
        </p:blipFill>
        <p:spPr>
          <a:xfrm>
            <a:off x="0" y="3209650"/>
            <a:ext cx="2820375" cy="19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625" y="3639400"/>
            <a:ext cx="2214375" cy="15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0"/>
          <p:cNvPicPr preferRelativeResize="0"/>
          <p:nvPr/>
        </p:nvPicPr>
        <p:blipFill rotWithShape="1">
          <a:blip r:embed="rId5">
            <a:alphaModFix/>
          </a:blip>
          <a:srcRect b="9371" l="0" r="18207" t="0"/>
          <a:stretch/>
        </p:blipFill>
        <p:spPr>
          <a:xfrm>
            <a:off x="3464813" y="3060275"/>
            <a:ext cx="2820375" cy="208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"/>
          <p:cNvSpPr txBox="1"/>
          <p:nvPr>
            <p:ph type="title"/>
          </p:nvPr>
        </p:nvSpPr>
        <p:spPr>
          <a:xfrm>
            <a:off x="0" y="845013"/>
            <a:ext cx="12597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Minority</a:t>
            </a:r>
            <a:endParaRPr u="sng"/>
          </a:p>
        </p:txBody>
      </p:sp>
      <p:sp>
        <p:nvSpPr>
          <p:cNvPr id="483" name="Google Shape;483;p31"/>
          <p:cNvSpPr txBox="1"/>
          <p:nvPr>
            <p:ph idx="1" type="subTitle"/>
          </p:nvPr>
        </p:nvSpPr>
        <p:spPr>
          <a:xfrm>
            <a:off x="76950" y="1284025"/>
            <a:ext cx="2809800" cy="29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American Indian or Native Alaskan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Asian or Asian American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Black or African American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Hispanic or Latino/a/x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Middle Eastern/North African (MENA) or Arab Origin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Native Hawaiian or Other Pacific Islander Native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Biracial or Multiracial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1"/>
          <p:cNvSpPr txBox="1"/>
          <p:nvPr>
            <p:ph idx="2" type="title"/>
          </p:nvPr>
        </p:nvSpPr>
        <p:spPr>
          <a:xfrm>
            <a:off x="0" y="78725"/>
            <a:ext cx="6849300" cy="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Inria Serif"/>
                <a:ea typeface="Inria Serif"/>
                <a:cs typeface="Inria Serif"/>
                <a:sym typeface="Inria Serif"/>
              </a:rPr>
              <a:t>What is the relationship between diet and physical activity among minority students at Clemson University?</a:t>
            </a:r>
            <a:endParaRPr sz="3000"/>
          </a:p>
        </p:txBody>
      </p:sp>
      <p:sp>
        <p:nvSpPr>
          <p:cNvPr id="485" name="Google Shape;485;p31"/>
          <p:cNvSpPr txBox="1"/>
          <p:nvPr>
            <p:ph idx="3" type="title"/>
          </p:nvPr>
        </p:nvSpPr>
        <p:spPr>
          <a:xfrm>
            <a:off x="2743211" y="9295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Comparison</a:t>
            </a:r>
            <a:endParaRPr u="sng"/>
          </a:p>
        </p:txBody>
      </p:sp>
      <p:sp>
        <p:nvSpPr>
          <p:cNvPr id="486" name="Google Shape;486;p31"/>
          <p:cNvSpPr txBox="1"/>
          <p:nvPr>
            <p:ph idx="4" type="subTitle"/>
          </p:nvPr>
        </p:nvSpPr>
        <p:spPr>
          <a:xfrm>
            <a:off x="2743211" y="1230588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White</a:t>
            </a:r>
            <a:endParaRPr sz="1800"/>
          </a:p>
        </p:txBody>
      </p:sp>
      <p:sp>
        <p:nvSpPr>
          <p:cNvPr id="487" name="Google Shape;487;p31"/>
          <p:cNvSpPr txBox="1"/>
          <p:nvPr>
            <p:ph idx="5" type="title"/>
          </p:nvPr>
        </p:nvSpPr>
        <p:spPr>
          <a:xfrm>
            <a:off x="2743197" y="2243725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Survey Data</a:t>
            </a:r>
            <a:endParaRPr u="sng"/>
          </a:p>
        </p:txBody>
      </p:sp>
      <p:sp>
        <p:nvSpPr>
          <p:cNvPr id="488" name="Google Shape;488;p31"/>
          <p:cNvSpPr txBox="1"/>
          <p:nvPr>
            <p:ph idx="6" type="subTitle"/>
          </p:nvPr>
        </p:nvSpPr>
        <p:spPr>
          <a:xfrm>
            <a:off x="2611125" y="2643450"/>
            <a:ext cx="2151900" cy="12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906 Total Respondents 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238 Minority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733 White</a:t>
            </a:r>
            <a:endParaRPr sz="1400"/>
          </a:p>
        </p:txBody>
      </p:sp>
      <p:pic>
        <p:nvPicPr>
          <p:cNvPr id="489" name="Google Shape;4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750" y="1784475"/>
            <a:ext cx="4544251" cy="335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99" y="425399"/>
            <a:ext cx="8384001" cy="42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33"/>
          <p:cNvGrpSpPr/>
          <p:nvPr/>
        </p:nvGrpSpPr>
        <p:grpSpPr>
          <a:xfrm>
            <a:off x="52505" y="78700"/>
            <a:ext cx="4408735" cy="2978525"/>
            <a:chOff x="52505" y="78700"/>
            <a:chExt cx="4408735" cy="2978525"/>
          </a:xfrm>
        </p:grpSpPr>
        <p:sp>
          <p:nvSpPr>
            <p:cNvPr id="500" name="Google Shape;500;p33"/>
            <p:cNvSpPr/>
            <p:nvPr/>
          </p:nvSpPr>
          <p:spPr>
            <a:xfrm>
              <a:off x="52505" y="78700"/>
              <a:ext cx="4408735" cy="2978525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1" name="Google Shape;50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2077" y="137556"/>
              <a:ext cx="4289523" cy="28489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2" name="Google Shape;502;p33"/>
          <p:cNvGrpSpPr/>
          <p:nvPr/>
        </p:nvGrpSpPr>
        <p:grpSpPr>
          <a:xfrm>
            <a:off x="4539564" y="2007551"/>
            <a:ext cx="4526709" cy="3065503"/>
            <a:chOff x="5295925" y="1425150"/>
            <a:chExt cx="4854900" cy="3319800"/>
          </a:xfrm>
        </p:grpSpPr>
        <p:sp>
          <p:nvSpPr>
            <p:cNvPr id="503" name="Google Shape;503;p33"/>
            <p:cNvSpPr/>
            <p:nvPr/>
          </p:nvSpPr>
          <p:spPr>
            <a:xfrm>
              <a:off x="5295925" y="1425150"/>
              <a:ext cx="4854900" cy="3319800"/>
            </a:xfrm>
            <a:prstGeom prst="rect">
              <a:avLst/>
            </a:prstGeom>
            <a:solidFill>
              <a:srgbClr val="FFC800"/>
            </a:solidFill>
            <a:ln cap="flat" cmpd="sng" w="9525">
              <a:solidFill>
                <a:srgbClr val="FFC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4" name="Google Shape;50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84000" y="1508200"/>
              <a:ext cx="4679951" cy="31629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63" y="528312"/>
            <a:ext cx="7956676" cy="4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35"/>
          <p:cNvGrpSpPr/>
          <p:nvPr/>
        </p:nvGrpSpPr>
        <p:grpSpPr>
          <a:xfrm>
            <a:off x="65608" y="65590"/>
            <a:ext cx="4356443" cy="3017742"/>
            <a:chOff x="183700" y="236175"/>
            <a:chExt cx="5117400" cy="3293400"/>
          </a:xfrm>
        </p:grpSpPr>
        <p:sp>
          <p:nvSpPr>
            <p:cNvPr id="515" name="Google Shape;515;p35"/>
            <p:cNvSpPr/>
            <p:nvPr/>
          </p:nvSpPr>
          <p:spPr>
            <a:xfrm>
              <a:off x="183700" y="236175"/>
              <a:ext cx="5117400" cy="32934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6" name="Google Shape;5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5300" y="375997"/>
              <a:ext cx="4894200" cy="30137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" name="Google Shape;517;p35"/>
          <p:cNvGrpSpPr/>
          <p:nvPr/>
        </p:nvGrpSpPr>
        <p:grpSpPr>
          <a:xfrm>
            <a:off x="4526712" y="2178171"/>
            <a:ext cx="4473938" cy="2873766"/>
            <a:chOff x="4526712" y="2178171"/>
            <a:chExt cx="4473938" cy="2873766"/>
          </a:xfrm>
        </p:grpSpPr>
        <p:sp>
          <p:nvSpPr>
            <p:cNvPr id="518" name="Google Shape;518;p35"/>
            <p:cNvSpPr/>
            <p:nvPr/>
          </p:nvSpPr>
          <p:spPr>
            <a:xfrm>
              <a:off x="4526712" y="2178171"/>
              <a:ext cx="4473938" cy="2873766"/>
            </a:xfrm>
            <a:prstGeom prst="rect">
              <a:avLst/>
            </a:prstGeom>
            <a:solidFill>
              <a:srgbClr val="FFC800"/>
            </a:solidFill>
            <a:ln cap="flat" cmpd="sng" w="9525">
              <a:solidFill>
                <a:srgbClr val="FFC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9" name="Google Shape;519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35869" y="2299076"/>
              <a:ext cx="4270631" cy="26319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75" y="356000"/>
            <a:ext cx="7979652" cy="443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5" y="240425"/>
            <a:ext cx="7943850" cy="466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38"/>
          <p:cNvGrpSpPr/>
          <p:nvPr/>
        </p:nvGrpSpPr>
        <p:grpSpPr>
          <a:xfrm>
            <a:off x="59319" y="1162175"/>
            <a:ext cx="4445670" cy="3032400"/>
            <a:chOff x="-858750" y="0"/>
            <a:chExt cx="4707900" cy="3032400"/>
          </a:xfrm>
        </p:grpSpPr>
        <p:sp>
          <p:nvSpPr>
            <p:cNvPr id="535" name="Google Shape;535;p38"/>
            <p:cNvSpPr/>
            <p:nvPr/>
          </p:nvSpPr>
          <p:spPr>
            <a:xfrm>
              <a:off x="-858750" y="0"/>
              <a:ext cx="4707900" cy="3032400"/>
            </a:xfrm>
            <a:prstGeom prst="rect">
              <a:avLst/>
            </a:prstGeom>
            <a:solidFill>
              <a:srgbClr val="FFC8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6" name="Google Shape;53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68987" y="50888"/>
              <a:ext cx="4528377" cy="2930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7" name="Google Shape;537;p38"/>
          <p:cNvGrpSpPr/>
          <p:nvPr/>
        </p:nvGrpSpPr>
        <p:grpSpPr>
          <a:xfrm>
            <a:off x="4551473" y="1162175"/>
            <a:ext cx="4533200" cy="3032400"/>
            <a:chOff x="3676475" y="581450"/>
            <a:chExt cx="4141800" cy="3032400"/>
          </a:xfrm>
        </p:grpSpPr>
        <p:sp>
          <p:nvSpPr>
            <p:cNvPr id="538" name="Google Shape;538;p38"/>
            <p:cNvSpPr/>
            <p:nvPr/>
          </p:nvSpPr>
          <p:spPr>
            <a:xfrm>
              <a:off x="3676475" y="581450"/>
              <a:ext cx="4141800" cy="30324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9" name="Google Shape;539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61525" y="634638"/>
              <a:ext cx="3971700" cy="29260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